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38" r:id="rId10"/>
    <p:sldId id="32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258" r:id="rId26"/>
    <p:sldId id="259" r:id="rId27"/>
    <p:sldId id="260" r:id="rId28"/>
    <p:sldId id="316" r:id="rId29"/>
    <p:sldId id="328" r:id="rId30"/>
    <p:sldId id="329" r:id="rId31"/>
    <p:sldId id="330" r:id="rId32"/>
    <p:sldId id="331" r:id="rId33"/>
    <p:sldId id="261" r:id="rId34"/>
    <p:sldId id="262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26" r:id="rId65"/>
    <p:sldId id="325" r:id="rId66"/>
    <p:sldId id="327" r:id="rId67"/>
    <p:sldId id="335" r:id="rId68"/>
    <p:sldId id="332" r:id="rId69"/>
    <p:sldId id="333" r:id="rId70"/>
    <p:sldId id="318" r:id="rId71"/>
    <p:sldId id="31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40" d="100"/>
          <a:sy n="240" d="100"/>
        </p:scale>
        <p:origin x="-94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9547BD-D3E5-4693-94FB-63C2698CE3A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CE891D-F406-4F51-842B-D0E84FB549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1808EA-C978-4C5E-90FB-48D0DF59E23D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71BA0-8B0C-460C-A7B0-0FB4B7CFE09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5A5B25-E2B9-4461-A5ED-C3D27D0488F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54A23A-58CF-4D28-9571-3603AF500C4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BE234-E7E6-41A8-A964-717D76C306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ard.nih.gov/BARD/bardWebInterface/bigSunburst/663459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crossMap/crossTra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ovinecontemplation.org/scientificGraphics/cc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probe/probe_target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5800"/>
            <a:ext cx="4034948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7244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Core JavaScript 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JavaScript </a:t>
            </a:r>
            <a:r>
              <a:rPr lang="en-US" altLang="en-US" sz="4000" smtClean="0"/>
              <a:t>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"update"</a:t>
            </a:r>
          </a:p>
          <a:p>
            <a:r>
              <a:rPr lang="en-US" smtClean="0"/>
              <a:t>	.enter()            			&lt;-- returns "enter"</a:t>
            </a:r>
          </a:p>
          <a:p>
            <a:r>
              <a:rPr lang="en-US" smtClean="0"/>
              <a:t>	.insert("div")            			&lt;-- returns ""</a:t>
            </a:r>
          </a:p>
          <a:p>
            <a:r>
              <a:rPr lang="en-US" smtClean="0"/>
              <a:t>	.attr('class','fee')            		&lt;-- returns ""</a:t>
            </a:r>
          </a:p>
          <a:p>
            <a:r>
              <a:rPr lang="en-US" smtClean="0"/>
              <a:t>	.text(function(d) { return ""+d; });            &lt;-- returns ""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var upd=d3.select("body").selectAll("circle").data([6,8]);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821" y="40386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upd=d3.select("body").selectAll("circle").data([3,4,5]);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updOverlap=function(data){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http://vis.stanford.edu/papers/d3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Javascript 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Patterns:   know </a:t>
            </a:r>
            <a:r>
              <a:rPr lang="en-US" altLang="en-US" sz="54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76200" y="1676400"/>
            <a:ext cx="90678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Unlike many other common languages, the value of the </a:t>
            </a:r>
            <a:r>
              <a:rPr lang="en-US" altLang="en-US" sz="4000" b="1">
                <a:latin typeface="Lucida Console" pitchFamily="49" charset="0"/>
              </a:rPr>
              <a:t>this</a:t>
            </a:r>
            <a:r>
              <a:rPr lang="en-US" altLang="en-US" sz="4000"/>
              <a:t> construct depends on the syntax of the caller.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Furthermore, essential language elements (ex. methods, modules, and constructors) are only patterns, not core language constructs.</a:t>
            </a:r>
          </a:p>
        </p:txBody>
      </p:sp>
    </p:spTree>
    <p:extLst>
      <p:ext uri="{BB962C8B-B14F-4D97-AF65-F5344CB8AC3E}">
        <p14:creationId xmlns:p14="http://schemas.microsoft.com/office/powerpoint/2010/main" val="16373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76388"/>
            <a:ext cx="8991600" cy="203041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962400"/>
            <a:ext cx="8991600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  <a:r>
              <a:rPr lang="en-US" sz="4000" smtClean="0"/>
              <a:t>, and</a:t>
            </a:r>
            <a:endParaRPr lang="en-US" sz="4000" smtClean="0"/>
          </a:p>
          <a:p>
            <a:r>
              <a:rPr lang="en-US" sz="4000"/>
              <a:t>t</a:t>
            </a:r>
            <a:r>
              <a:rPr lang="en-US" sz="4000" smtClean="0"/>
              <a:t>he right tool for the right </a:t>
            </a:r>
            <a:r>
              <a:rPr lang="en-US" sz="4000" smtClean="0"/>
              <a:t>job. </a:t>
            </a:r>
            <a:endParaRPr lang="en-US" sz="40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1447800"/>
            <a:ext cx="8991600" cy="3276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  <p:pic>
        <p:nvPicPr>
          <p:cNvPr id="4096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5029200"/>
            <a:ext cx="8991600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</p:spTree>
    <p:extLst>
      <p:ext uri="{BB962C8B-B14F-4D97-AF65-F5344CB8AC3E}">
        <p14:creationId xmlns:p14="http://schemas.microsoft.com/office/powerpoint/2010/main" val="13563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429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hlinkClick r:id="rId3"/>
          </p:cNvPr>
          <p:cNvSpPr txBox="1"/>
          <p:nvPr/>
        </p:nvSpPr>
        <p:spPr>
          <a:xfrm>
            <a:off x="7848600" y="4660900"/>
            <a:ext cx="10668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25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</a:t>
            </a:r>
            <a:r>
              <a:rPr lang="en-US" sz="4000" smtClean="0"/>
              <a:t>fingers</a:t>
            </a:r>
            <a:endParaRPr lang="en-US" sz="400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 Patterns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51203" name="TextBox 4"/>
          <p:cNvSpPr txBox="1">
            <a:spLocks noChangeArrowheads="1"/>
          </p:cNvSpPr>
          <p:nvPr/>
        </p:nvSpPr>
        <p:spPr bwMode="auto">
          <a:xfrm>
            <a:off x="100013" y="1524000"/>
            <a:ext cx="8763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u1=function(myParm){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4" name="TextBox 6"/>
          <p:cNvSpPr txBox="1">
            <a:spLocks noChangeArrowheads="1"/>
          </p:cNvSpPr>
          <p:nvPr/>
        </p:nvSpPr>
        <p:spPr bwMode="auto">
          <a:xfrm>
            <a:off x="0" y="990600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Closure pattern: good for private data.</a:t>
            </a:r>
            <a:r>
              <a:rPr lang="en-US" altLang="en-US" sz="2800"/>
              <a:t>  </a:t>
            </a:r>
          </a:p>
        </p:txBody>
      </p:sp>
      <p:sp>
        <p:nvSpPr>
          <p:cNvPr id="51205" name="TextBox 7"/>
          <p:cNvSpPr txBox="1">
            <a:spLocks noChangeArrowheads="1"/>
          </p:cNvSpPr>
          <p:nvPr/>
        </p:nvSpPr>
        <p:spPr bwMode="auto">
          <a:xfrm>
            <a:off x="100013" y="4267200"/>
            <a:ext cx="8763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u2=function(myParm){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"+this.myParm;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6" name="Rectangle 2"/>
          <p:cNvSpPr>
            <a:spLocks noChangeArrowheads="1"/>
          </p:cNvSpPr>
          <p:nvPr/>
        </p:nvSpPr>
        <p:spPr bwMode="auto">
          <a:xfrm>
            <a:off x="23813" y="3810000"/>
            <a:ext cx="876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 call it the ‘Object pattern’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514475"/>
            <a:ext cx="8991600" cy="22193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 Patterns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52227" name="TextBox 4"/>
          <p:cNvSpPr txBox="1">
            <a:spLocks noChangeArrowheads="1"/>
          </p:cNvSpPr>
          <p:nvPr/>
        </p:nvSpPr>
        <p:spPr bwMode="auto">
          <a:xfrm>
            <a:off x="100013" y="1524000"/>
            <a:ext cx="8763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u1=function(myParm){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2228" name="TextBox 6"/>
          <p:cNvSpPr txBox="1">
            <a:spLocks noChangeArrowheads="1"/>
          </p:cNvSpPr>
          <p:nvPr/>
        </p:nvSpPr>
        <p:spPr bwMode="auto">
          <a:xfrm>
            <a:off x="0" y="990600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Closure pattern: good for private data.  </a:t>
            </a: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100013" y="4267200"/>
            <a:ext cx="8763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u2=function(myParm){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"+this.myParm;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23813" y="3810000"/>
            <a:ext cx="876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The ‘Object pattern’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267200"/>
            <a:ext cx="8991600" cy="2590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Stephan Stefanov’s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really only 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D3 graphics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1000" y="16764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Obtaining publication quality graphics is generally quite easy. Here are the steps: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If necessary, you can open the SVG with a suitable editing program ( I use Adobe Illustrator) and polish your graphic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repo (GitHub is my recommendation), 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'make' system (I use Gradle as a part of Grails. I know that Grunt 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Incorporate testing into your development cycle (Jasmine is one option, but there are many others)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Iterate frequently to try out your new ideas (Bostock motivates iteration this way "design is a search process")</a:t>
            </a:r>
          </a:p>
          <a:p>
            <a:endParaRPr lang="en-US"/>
          </a:p>
        </p:txBody>
      </p:sp>
      <p:pic>
        <p:nvPicPr>
          <p:cNvPr id="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912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5208389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52578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</a:t>
            </a:r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12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6" y="5763078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</a:t>
            </a:r>
            <a:r>
              <a:rPr lang="en-US" sz="4000" smtClean="0"/>
              <a:t>he </a:t>
            </a:r>
            <a:r>
              <a:rPr lang="en-US" sz="4000" smtClean="0"/>
              <a:t>right tool for the right </a:t>
            </a:r>
            <a:r>
              <a:rPr lang="en-US" sz="4000" smtClean="0"/>
              <a:t>job</a:t>
            </a:r>
            <a:endParaRPr lang="en-US" sz="40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371600"/>
            <a:ext cx="87630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Bostock, et. al. IEEE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 Patterns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Stoyan Stefanov,2010,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Secrets of a JavaScript Ninja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John Resig,2013, Manning Publications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Grammer of Graphics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37345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</TotalTime>
  <Words>3046</Words>
  <Application>Microsoft Office PowerPoint</Application>
  <PresentationFormat>On-screen Show (4:3)</PresentationFormat>
  <Paragraphs>622</Paragraphs>
  <Slides>70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Pattern for storing data in the DOM</vt:lpstr>
      <vt:lpstr>Pattern for storing data in the DOM</vt:lpstr>
      <vt:lpstr>Pattern for storing data in the DOM</vt:lpstr>
      <vt:lpstr>PowerPoint Presentation</vt:lpstr>
      <vt:lpstr>Motivational graphics</vt:lpstr>
      <vt:lpstr>D3 patterns– method chaining (1/2)</vt:lpstr>
      <vt:lpstr>D3 patterns– method chaining (2/2)</vt:lpstr>
      <vt:lpstr>D3 patterns- charts as closures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Advanced Javascript concepts</vt:lpstr>
      <vt:lpstr>Patterns:   know this</vt:lpstr>
      <vt:lpstr>this in a function</vt:lpstr>
      <vt:lpstr>this in a function</vt:lpstr>
      <vt:lpstr>this in a method</vt:lpstr>
      <vt:lpstr>this in a method</vt:lpstr>
      <vt:lpstr>this in a constructor</vt:lpstr>
      <vt:lpstr>this in a constructor</vt:lpstr>
      <vt:lpstr>Custom assignment of this</vt:lpstr>
      <vt:lpstr>Custom assignment of this</vt:lpstr>
      <vt:lpstr>Custom assignment of this</vt:lpstr>
      <vt:lpstr>The ‘Crockford Effect’</vt:lpstr>
      <vt:lpstr>Patterns: Looping in Javascript</vt:lpstr>
      <vt:lpstr>Patterns: Looping in Javascript</vt:lpstr>
      <vt:lpstr>JavaScript Patterns</vt:lpstr>
      <vt:lpstr>JavaScript Patterns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</cp:lastModifiedBy>
  <cp:revision>50</cp:revision>
  <dcterms:created xsi:type="dcterms:W3CDTF">2015-08-15T17:47:30Z</dcterms:created>
  <dcterms:modified xsi:type="dcterms:W3CDTF">2015-08-24T23:18:47Z</dcterms:modified>
</cp:coreProperties>
</file>